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1" r:id="rId7"/>
    <p:sldId id="258" r:id="rId8"/>
    <p:sldId id="257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72"/>
    <p:restoredTop sz="94666"/>
  </p:normalViewPr>
  <p:slideViewPr>
    <p:cSldViewPr snapToGrid="0">
      <p:cViewPr>
        <p:scale>
          <a:sx n="96" d="100"/>
          <a:sy n="96" d="100"/>
        </p:scale>
        <p:origin x="1768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97FA-FFA7-706B-B89E-CD113F17B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6D302E-4658-3686-7D7F-820E36F8A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AE31A-E480-AAD8-E297-CE2BB8FB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0EB0F-0DE1-D923-A7E3-721138A6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7818-968D-AAFA-45A3-C704331C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6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0A82-157D-5CB8-2E01-106DD8A0A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D1BC5-3A8E-8BF9-DA36-E32EDFE59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34D9F-5C51-2095-227E-BE1B6FD37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B0154-60BA-F4FF-31C0-E2B682418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97945-BCA6-DD92-AE13-1EFB460A1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0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79619-4E47-741F-3E72-E863A262D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099D28-9D3C-19C9-585E-B3DC4482C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79709-28D1-82C5-AF9B-F3CE75BD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168A1-9309-A7EB-3379-77E467C8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FFCC5-798F-0507-6BAE-5CF9E2CA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2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12968-98C4-997C-E8C5-E1CBD2068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9048-F023-7694-DB64-A3AFF6F4F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5A8C0-ADBB-361A-C571-8D1CD9ED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9F5CC-2E27-6993-4B6C-22389666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12D2B-C8F5-B6CB-C5C7-CB87CC89A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2E3C3-99AD-7149-2B47-113283ABE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1ADAD-01BE-7EF6-1D96-8D310D6E7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05B6E-2C30-66DC-FAF7-2B8F41634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75726-7B42-0F58-C79C-D51D9921E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581CE-D497-3190-5590-0EEF1C57B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1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886A5-FA3B-1611-6677-D056DF7CF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384F9-7981-9794-B749-759EB2C5C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AC004-8749-09DA-4638-2FAE67B9C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1E3FC-D2B6-1691-103D-73F2FE1E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BAE6B-B933-B111-22AB-4D1BA07EC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DB921-97C2-ED90-FAD7-E5C8EA9B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0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32B4B-811B-D100-2C55-D7F49077B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B5A6B-FAF1-8F80-52A3-888EED160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578286-CF14-AB5D-74AF-4D389A061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C89A2C-DCF5-9263-96DA-2EFF45233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9F39A2-90A4-8321-3D61-300B2F613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E994AD-D26B-F08C-8759-8C5121D2C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C283E-52EC-9BAA-9F9E-BBBFCD25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92FAA-4CBE-E19B-4AE9-1FAADE99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8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502A8-7B20-B84A-3D0B-7235E51C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75A2B3-21AA-6034-7C1B-37944D2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706F5-AECB-39D9-A616-4E0B7BDA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D9FABD-41D9-73A8-FFD2-110A7311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6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6B7BCF-F626-ED12-DCDB-1C0EB335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D4353-9F33-ECDE-0F15-078F6306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8CF58-A106-8610-48EE-DC572890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5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D9D64-322C-E5BB-3B4A-BDFF35C9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7265-846C-F2F9-6A7A-DA10E5622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06137-AE1F-4042-C17D-BDE3D500C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38155-F122-276B-015A-04223E50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6C93A-7EBE-9BF8-4139-2AB0674F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B6ECC-1A04-4C8D-C14C-6A5E5E9D1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0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09E90-CC7D-17CC-677D-FAF876A03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D78D9D-771E-6651-8C94-D9276A90A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DDC55-5FD5-BD85-9DDB-21EE3961C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3536D-6441-665F-C0AC-5608D85C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90793-4DBF-B6DC-25ED-D725DCD3E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74C35-C5F9-39E3-D0AA-4FAD47D70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6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1D25-D678-30B1-3EBE-B38395A04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680C3-2346-9829-D137-CD7A49CBF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1C465-E225-0E10-4070-2EFD40E96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7D95EB-5B4C-284C-843A-63AF8192A54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51B5D-8FB1-5822-AFDE-B50756C17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92150-C9E9-EC97-5FBA-ECAA79BB2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8C7DBD-1DEF-F848-9482-961E27419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9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04F69-54EC-2258-E15F-DEA53610C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4277"/>
            <a:ext cx="9144000" cy="2387600"/>
          </a:xfrm>
        </p:spPr>
        <p:txBody>
          <a:bodyPr/>
          <a:lstStyle/>
          <a:p>
            <a:r>
              <a:rPr lang="en-US" dirty="0"/>
              <a:t>2025 Year End Reports</a:t>
            </a:r>
          </a:p>
        </p:txBody>
      </p:sp>
    </p:spTree>
    <p:extLst>
      <p:ext uri="{BB962C8B-B14F-4D97-AF65-F5344CB8AC3E}">
        <p14:creationId xmlns:p14="http://schemas.microsoft.com/office/powerpoint/2010/main" val="3601346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D26A96-0DFC-5C33-3A52-ECBEDAAAF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669974"/>
              </p:ext>
            </p:extLst>
          </p:nvPr>
        </p:nvGraphicFramePr>
        <p:xfrm>
          <a:off x="314823" y="1254210"/>
          <a:ext cx="11562353" cy="4059608"/>
        </p:xfrm>
        <a:graphic>
          <a:graphicData uri="http://schemas.openxmlformats.org/drawingml/2006/table">
            <a:tbl>
              <a:tblPr/>
              <a:tblGrid>
                <a:gridCol w="1051123">
                  <a:extLst>
                    <a:ext uri="{9D8B030D-6E8A-4147-A177-3AD203B41FA5}">
                      <a16:colId xmlns:a16="http://schemas.microsoft.com/office/drawing/2014/main" val="2577580952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1879513937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373960969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3398991669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2987270584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1082462175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3704762469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1110165139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3172104088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2504007995"/>
                    </a:ext>
                  </a:extLst>
                </a:gridCol>
                <a:gridCol w="1051123">
                  <a:extLst>
                    <a:ext uri="{9D8B030D-6E8A-4147-A177-3AD203B41FA5}">
                      <a16:colId xmlns:a16="http://schemas.microsoft.com/office/drawing/2014/main" val="4119508751"/>
                    </a:ext>
                  </a:extLst>
                </a:gridCol>
              </a:tblGrid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 Label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Bronze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Bronze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Silver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Platinum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Platinum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Insider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Insider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665843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950899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916587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56635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894350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4280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61706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308403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09213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51587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93306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2876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848731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045416"/>
                  </a:ext>
                </a:extLst>
              </a:tr>
              <a:tr h="2899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December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C1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2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27087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37CC34D8-CCD3-77B1-ECE2-8675A6823AB8}"/>
              </a:ext>
            </a:extLst>
          </p:cNvPr>
          <p:cNvSpPr txBox="1">
            <a:spLocks/>
          </p:cNvSpPr>
          <p:nvPr/>
        </p:nvSpPr>
        <p:spPr>
          <a:xfrm>
            <a:off x="386217" y="401459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Tiers #s 2024 vs 2025</a:t>
            </a:r>
          </a:p>
        </p:txBody>
      </p:sp>
    </p:spTree>
    <p:extLst>
      <p:ext uri="{BB962C8B-B14F-4D97-AF65-F5344CB8AC3E}">
        <p14:creationId xmlns:p14="http://schemas.microsoft.com/office/powerpoint/2010/main" val="254709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06FEA-8A43-1FC8-B53C-4ADDC47D25C3}"/>
              </a:ext>
            </a:extLst>
          </p:cNvPr>
          <p:cNvSpPr txBox="1">
            <a:spLocks/>
          </p:cNvSpPr>
          <p:nvPr/>
        </p:nvSpPr>
        <p:spPr>
          <a:xfrm>
            <a:off x="177268" y="502942"/>
            <a:ext cx="9144000" cy="5820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New Insiders by Year</a:t>
            </a:r>
          </a:p>
          <a:p>
            <a:r>
              <a:rPr lang="en-US" dirty="0"/>
              <a:t>Percentage increase by year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A29D03F-798E-1C97-8D44-CE8F8EBF84CF}"/>
              </a:ext>
            </a:extLst>
          </p:cNvPr>
          <p:cNvSpPr/>
          <p:nvPr/>
        </p:nvSpPr>
        <p:spPr>
          <a:xfrm>
            <a:off x="434897" y="2520997"/>
            <a:ext cx="3360233" cy="33602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2023</a:t>
            </a:r>
          </a:p>
          <a:p>
            <a:pPr algn="ctr"/>
            <a:r>
              <a:rPr lang="en-US" dirty="0"/>
              <a:t>15,359 Insiders</a:t>
            </a:r>
          </a:p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6B9BAEA-C4B8-5EA3-2699-8C480C01BA2F}"/>
              </a:ext>
            </a:extLst>
          </p:cNvPr>
          <p:cNvSpPr/>
          <p:nvPr/>
        </p:nvSpPr>
        <p:spPr>
          <a:xfrm>
            <a:off x="4285785" y="2520997"/>
            <a:ext cx="3360233" cy="33602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2024</a:t>
            </a:r>
          </a:p>
          <a:p>
            <a:pPr algn="ctr"/>
            <a:r>
              <a:rPr lang="en-US" dirty="0"/>
              <a:t>+25,382 Insiders</a:t>
            </a:r>
            <a:br>
              <a:rPr lang="en-US" dirty="0"/>
            </a:br>
            <a:r>
              <a:rPr lang="en-US" dirty="0"/>
              <a:t>(+10,023 to 2023)</a:t>
            </a:r>
          </a:p>
          <a:p>
            <a:pPr algn="ctr"/>
            <a:r>
              <a:rPr lang="en-US" dirty="0"/>
              <a:t>65% increase</a:t>
            </a:r>
          </a:p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87DE7B-75F5-4FB8-91B3-AAD0B7A3CAFC}"/>
              </a:ext>
            </a:extLst>
          </p:cNvPr>
          <p:cNvSpPr/>
          <p:nvPr/>
        </p:nvSpPr>
        <p:spPr>
          <a:xfrm>
            <a:off x="8519534" y="2520997"/>
            <a:ext cx="3360233" cy="33602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2025</a:t>
            </a:r>
          </a:p>
          <a:p>
            <a:pPr algn="ctr"/>
            <a:r>
              <a:rPr lang="en-US" dirty="0"/>
              <a:t>+29,939 Insiders</a:t>
            </a:r>
          </a:p>
          <a:p>
            <a:pPr algn="ctr"/>
            <a:r>
              <a:rPr lang="en-US" dirty="0"/>
              <a:t>(+4,557 to 2024)</a:t>
            </a:r>
          </a:p>
          <a:p>
            <a:pPr algn="ctr"/>
            <a:r>
              <a:rPr lang="en-US" dirty="0"/>
              <a:t>18% increase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F544EA20-5077-A3BE-F823-DF6E67A443FA}"/>
              </a:ext>
            </a:extLst>
          </p:cNvPr>
          <p:cNvSpPr/>
          <p:nvPr/>
        </p:nvSpPr>
        <p:spPr>
          <a:xfrm>
            <a:off x="3166712" y="3853045"/>
            <a:ext cx="1582556" cy="59220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24A4C95B-C8F5-7BF2-A89B-336D099BF167}"/>
              </a:ext>
            </a:extLst>
          </p:cNvPr>
          <p:cNvSpPr/>
          <p:nvPr/>
        </p:nvSpPr>
        <p:spPr>
          <a:xfrm>
            <a:off x="7291498" y="3853045"/>
            <a:ext cx="1582556" cy="59220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7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CC92AF5-20B8-8A18-D8CF-F743302EA693}"/>
              </a:ext>
            </a:extLst>
          </p:cNvPr>
          <p:cNvSpPr txBox="1">
            <a:spLocks/>
          </p:cNvSpPr>
          <p:nvPr/>
        </p:nvSpPr>
        <p:spPr>
          <a:xfrm>
            <a:off x="482470" y="343707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Spend per Visits by Buckets</a:t>
            </a:r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7BDACF48-9431-6D94-8FC4-814D95C5DC0B}"/>
              </a:ext>
            </a:extLst>
          </p:cNvPr>
          <p:cNvSpPr/>
          <p:nvPr/>
        </p:nvSpPr>
        <p:spPr>
          <a:xfrm>
            <a:off x="606434" y="2180849"/>
            <a:ext cx="2224353" cy="993301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Less than $40</a:t>
            </a:r>
          </a:p>
          <a:p>
            <a:pPr algn="ctr"/>
            <a:r>
              <a:rPr lang="en-US" dirty="0"/>
              <a:t>1 Tavern 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E08EB4A5-179F-8596-E1FF-277EB388E994}"/>
              </a:ext>
            </a:extLst>
          </p:cNvPr>
          <p:cNvSpPr/>
          <p:nvPr/>
        </p:nvSpPr>
        <p:spPr>
          <a:xfrm>
            <a:off x="3425739" y="1027340"/>
            <a:ext cx="2224353" cy="2146811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$40-45</a:t>
            </a:r>
          </a:p>
          <a:p>
            <a:pPr algn="ctr"/>
            <a:r>
              <a:rPr lang="en-US" dirty="0"/>
              <a:t>6 Taverns</a:t>
            </a:r>
          </a:p>
        </p:txBody>
      </p:sp>
      <p:sp>
        <p:nvSpPr>
          <p:cNvPr id="7" name="Can 6">
            <a:extLst>
              <a:ext uri="{FF2B5EF4-FFF2-40B4-BE49-F238E27FC236}">
                <a16:creationId xmlns:a16="http://schemas.microsoft.com/office/drawing/2014/main" id="{FCA63F3B-A3E6-7CAA-1E6A-E11535A9C4D0}"/>
              </a:ext>
            </a:extLst>
          </p:cNvPr>
          <p:cNvSpPr/>
          <p:nvPr/>
        </p:nvSpPr>
        <p:spPr>
          <a:xfrm>
            <a:off x="6254712" y="1027339"/>
            <a:ext cx="2224353" cy="2146811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$45-49</a:t>
            </a:r>
          </a:p>
          <a:p>
            <a:pPr algn="ctr"/>
            <a:r>
              <a:rPr lang="en-US" dirty="0"/>
              <a:t>6 Taverns</a:t>
            </a:r>
          </a:p>
        </p:txBody>
      </p:sp>
      <p:sp>
        <p:nvSpPr>
          <p:cNvPr id="8" name="Can 7">
            <a:extLst>
              <a:ext uri="{FF2B5EF4-FFF2-40B4-BE49-F238E27FC236}">
                <a16:creationId xmlns:a16="http://schemas.microsoft.com/office/drawing/2014/main" id="{0230B52A-A455-D2F2-347D-0B70C855C53A}"/>
              </a:ext>
            </a:extLst>
          </p:cNvPr>
          <p:cNvSpPr/>
          <p:nvPr/>
        </p:nvSpPr>
        <p:spPr>
          <a:xfrm>
            <a:off x="9083685" y="1379801"/>
            <a:ext cx="2224353" cy="1794349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More than $49</a:t>
            </a:r>
          </a:p>
          <a:p>
            <a:pPr algn="ctr"/>
            <a:r>
              <a:rPr lang="en-US" dirty="0"/>
              <a:t>5 Taverns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96A8241-4304-0CB3-7172-EA903547BC6C}"/>
              </a:ext>
            </a:extLst>
          </p:cNvPr>
          <p:cNvSpPr txBox="1">
            <a:spLocks/>
          </p:cNvSpPr>
          <p:nvPr/>
        </p:nvSpPr>
        <p:spPr>
          <a:xfrm>
            <a:off x="482470" y="3564278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Taverns % of Check Ins</a:t>
            </a:r>
          </a:p>
        </p:txBody>
      </p:sp>
      <p:sp>
        <p:nvSpPr>
          <p:cNvPr id="11" name="Can 10">
            <a:extLst>
              <a:ext uri="{FF2B5EF4-FFF2-40B4-BE49-F238E27FC236}">
                <a16:creationId xmlns:a16="http://schemas.microsoft.com/office/drawing/2014/main" id="{2E2A148D-6AE9-DCAE-CE44-EF3572F75605}"/>
              </a:ext>
            </a:extLst>
          </p:cNvPr>
          <p:cNvSpPr/>
          <p:nvPr/>
        </p:nvSpPr>
        <p:spPr>
          <a:xfrm>
            <a:off x="596766" y="4355368"/>
            <a:ext cx="2234021" cy="225517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1-10%</a:t>
            </a:r>
          </a:p>
          <a:p>
            <a:pPr algn="ctr"/>
            <a:r>
              <a:rPr lang="en-US" dirty="0"/>
              <a:t>6 Taverns </a:t>
            </a:r>
          </a:p>
        </p:txBody>
      </p:sp>
      <p:sp>
        <p:nvSpPr>
          <p:cNvPr id="12" name="Can 11">
            <a:extLst>
              <a:ext uri="{FF2B5EF4-FFF2-40B4-BE49-F238E27FC236}">
                <a16:creationId xmlns:a16="http://schemas.microsoft.com/office/drawing/2014/main" id="{07C52D1C-93AF-82CD-FECD-31182D1DDB63}"/>
              </a:ext>
            </a:extLst>
          </p:cNvPr>
          <p:cNvSpPr/>
          <p:nvPr/>
        </p:nvSpPr>
        <p:spPr>
          <a:xfrm>
            <a:off x="3425739" y="4355368"/>
            <a:ext cx="2234021" cy="225517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11-15%</a:t>
            </a:r>
          </a:p>
          <a:p>
            <a:pPr algn="ctr"/>
            <a:r>
              <a:rPr lang="en-US" dirty="0"/>
              <a:t>6 Taverns </a:t>
            </a:r>
          </a:p>
        </p:txBody>
      </p:sp>
      <p:sp>
        <p:nvSpPr>
          <p:cNvPr id="13" name="Can 12">
            <a:extLst>
              <a:ext uri="{FF2B5EF4-FFF2-40B4-BE49-F238E27FC236}">
                <a16:creationId xmlns:a16="http://schemas.microsoft.com/office/drawing/2014/main" id="{5503CB82-3D81-543E-A523-2E7053F6EBD7}"/>
              </a:ext>
            </a:extLst>
          </p:cNvPr>
          <p:cNvSpPr/>
          <p:nvPr/>
        </p:nvSpPr>
        <p:spPr>
          <a:xfrm>
            <a:off x="6254713" y="4355368"/>
            <a:ext cx="2234021" cy="225517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More than 16%</a:t>
            </a:r>
          </a:p>
          <a:p>
            <a:pPr algn="ctr"/>
            <a:r>
              <a:rPr lang="en-US" dirty="0"/>
              <a:t>6 Taverns</a:t>
            </a:r>
          </a:p>
        </p:txBody>
      </p:sp>
    </p:spTree>
    <p:extLst>
      <p:ext uri="{BB962C8B-B14F-4D97-AF65-F5344CB8AC3E}">
        <p14:creationId xmlns:p14="http://schemas.microsoft.com/office/powerpoint/2010/main" val="323275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428DD7-32A2-B1C4-D168-32D1714E23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94846"/>
              </p:ext>
            </p:extLst>
          </p:nvPr>
        </p:nvGraphicFramePr>
        <p:xfrm>
          <a:off x="754993" y="1142999"/>
          <a:ext cx="4925848" cy="2141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62">
                  <a:extLst>
                    <a:ext uri="{9D8B030D-6E8A-4147-A177-3AD203B41FA5}">
                      <a16:colId xmlns:a16="http://schemas.microsoft.com/office/drawing/2014/main" val="4168097291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1226896899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2433060935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3106250882"/>
                    </a:ext>
                  </a:extLst>
                </a:gridCol>
              </a:tblGrid>
              <a:tr h="608305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Quarter 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130744"/>
                  </a:ext>
                </a:extLst>
              </a:tr>
              <a:tr h="5834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Bronze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Platinum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627791"/>
                  </a:ext>
                </a:extLst>
              </a:tr>
              <a:tr h="949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76259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2B6681C-5629-92AD-5D8C-D3515B525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638261"/>
              </p:ext>
            </p:extLst>
          </p:nvPr>
        </p:nvGraphicFramePr>
        <p:xfrm>
          <a:off x="6401676" y="1142999"/>
          <a:ext cx="4925848" cy="2141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62">
                  <a:extLst>
                    <a:ext uri="{9D8B030D-6E8A-4147-A177-3AD203B41FA5}">
                      <a16:colId xmlns:a16="http://schemas.microsoft.com/office/drawing/2014/main" val="4168097291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1226896899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2433060935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3106250882"/>
                    </a:ext>
                  </a:extLst>
                </a:gridCol>
              </a:tblGrid>
              <a:tr h="608305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Quarter 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130744"/>
                  </a:ext>
                </a:extLst>
              </a:tr>
              <a:tr h="5834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Bronze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Platinum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627791"/>
                  </a:ext>
                </a:extLst>
              </a:tr>
              <a:tr h="949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76259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02EE9E-F4C3-26A5-23AA-F376FF250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12515"/>
              </p:ext>
            </p:extLst>
          </p:nvPr>
        </p:nvGraphicFramePr>
        <p:xfrm>
          <a:off x="754993" y="3662855"/>
          <a:ext cx="4925848" cy="2168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62">
                  <a:extLst>
                    <a:ext uri="{9D8B030D-6E8A-4147-A177-3AD203B41FA5}">
                      <a16:colId xmlns:a16="http://schemas.microsoft.com/office/drawing/2014/main" val="4168097291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1226896899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2433060935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3106250882"/>
                    </a:ext>
                  </a:extLst>
                </a:gridCol>
              </a:tblGrid>
              <a:tr h="608305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Quarter 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130744"/>
                  </a:ext>
                </a:extLst>
              </a:tr>
              <a:tr h="61089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Bronze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Platinum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627791"/>
                  </a:ext>
                </a:extLst>
              </a:tr>
              <a:tr h="949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76259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345A4F-DB79-AA58-31F3-BAED633CF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188183"/>
              </p:ext>
            </p:extLst>
          </p:nvPr>
        </p:nvGraphicFramePr>
        <p:xfrm>
          <a:off x="6401676" y="3676563"/>
          <a:ext cx="4925848" cy="2141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62">
                  <a:extLst>
                    <a:ext uri="{9D8B030D-6E8A-4147-A177-3AD203B41FA5}">
                      <a16:colId xmlns:a16="http://schemas.microsoft.com/office/drawing/2014/main" val="4168097291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1226896899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2433060935"/>
                    </a:ext>
                  </a:extLst>
                </a:gridCol>
                <a:gridCol w="1231462">
                  <a:extLst>
                    <a:ext uri="{9D8B030D-6E8A-4147-A177-3AD203B41FA5}">
                      <a16:colId xmlns:a16="http://schemas.microsoft.com/office/drawing/2014/main" val="3106250882"/>
                    </a:ext>
                  </a:extLst>
                </a:gridCol>
              </a:tblGrid>
              <a:tr h="608305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Quarter 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130744"/>
                  </a:ext>
                </a:extLst>
              </a:tr>
              <a:tr h="5834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Bronze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Silver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Platinum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627791"/>
                  </a:ext>
                </a:extLst>
              </a:tr>
              <a:tr h="949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(+626 from LY)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1617</a:t>
                      </a:r>
                    </a:p>
                    <a:p>
                      <a:pPr algn="ctr"/>
                      <a:r>
                        <a:rPr lang="en-US" sz="1200" dirty="0"/>
                        <a:t>(+253 from LY)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322</a:t>
                      </a:r>
                    </a:p>
                    <a:p>
                      <a:pPr algn="ctr"/>
                      <a:r>
                        <a:rPr lang="en-US" sz="1400" dirty="0"/>
                        <a:t>(+66 from LY)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</a:t>
                      </a:r>
                      <a:br>
                        <a:rPr lang="en-US" dirty="0"/>
                      </a:br>
                      <a:r>
                        <a:rPr lang="en-US" sz="1400" dirty="0"/>
                        <a:t>(+20 from LY)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7762596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3C3F79F-2409-13C0-F46B-5B92B74C0F31}"/>
              </a:ext>
            </a:extLst>
          </p:cNvPr>
          <p:cNvSpPr txBox="1">
            <a:spLocks/>
          </p:cNvSpPr>
          <p:nvPr/>
        </p:nvSpPr>
        <p:spPr>
          <a:xfrm>
            <a:off x="482470" y="343707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Tier #s by Quarter</a:t>
            </a:r>
          </a:p>
        </p:txBody>
      </p:sp>
    </p:spTree>
    <p:extLst>
      <p:ext uri="{BB962C8B-B14F-4D97-AF65-F5344CB8AC3E}">
        <p14:creationId xmlns:p14="http://schemas.microsoft.com/office/powerpoint/2010/main" val="29878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75C9EE7-FE22-E7B4-EF8A-11954369E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997633"/>
              </p:ext>
            </p:extLst>
          </p:nvPr>
        </p:nvGraphicFramePr>
        <p:xfrm>
          <a:off x="240939" y="649169"/>
          <a:ext cx="7099899" cy="5992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9651">
                  <a:extLst>
                    <a:ext uri="{9D8B030D-6E8A-4147-A177-3AD203B41FA5}">
                      <a16:colId xmlns:a16="http://schemas.microsoft.com/office/drawing/2014/main" val="971668078"/>
                    </a:ext>
                  </a:extLst>
                </a:gridCol>
                <a:gridCol w="2858653">
                  <a:extLst>
                    <a:ext uri="{9D8B030D-6E8A-4147-A177-3AD203B41FA5}">
                      <a16:colId xmlns:a16="http://schemas.microsoft.com/office/drawing/2014/main" val="3467414730"/>
                    </a:ext>
                  </a:extLst>
                </a:gridCol>
                <a:gridCol w="2851595">
                  <a:extLst>
                    <a:ext uri="{9D8B030D-6E8A-4147-A177-3AD203B41FA5}">
                      <a16:colId xmlns:a16="http://schemas.microsoft.com/office/drawing/2014/main" val="1578792364"/>
                    </a:ext>
                  </a:extLst>
                </a:gridCol>
              </a:tblGrid>
              <a:tr h="1309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Date</a:t>
                      </a:r>
                      <a:endParaRPr lang="en-US" sz="900" b="1" i="0" u="none" strike="noStrike">
                        <a:solidFill>
                          <a:srgbClr val="85141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Offer</a:t>
                      </a:r>
                      <a:endParaRPr lang="en-US" sz="900" b="1" i="0" u="none" strike="noStrike" dirty="0">
                        <a:solidFill>
                          <a:srgbClr val="85141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Results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344900738"/>
                  </a:ext>
                </a:extLst>
              </a:tr>
              <a:tr h="2618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Saturday, Dec. 13th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Patridge in a Pear Tree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Feature the Nice Pear Manhattan &amp; Pizzetta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Nice Pear Manhattans = 5 </a:t>
                      </a:r>
                      <a:r>
                        <a:rPr lang="en-US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(13 rang in not under 12 Days)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Pizzetta = 17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2004764504"/>
                  </a:ext>
                </a:extLst>
              </a:tr>
              <a:tr h="4732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Sunday, Dec. 14th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2 turtle doves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Brunch Mimosas for 2 (11 am-3 pm)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1844433143"/>
                  </a:ext>
                </a:extLst>
              </a:tr>
              <a:tr h="5236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Monday, Dec. 15th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3 French hens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15% off 3 chicken items - Chicken Piccata, Spiced Pan Roasted Chicken, or Grilled Chicken Sandwich  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12D Chicken Piccata = 34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12D Chicken Panini	 = 28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12D P Roasted Chicken = 5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744116981"/>
                  </a:ext>
                </a:extLst>
              </a:tr>
              <a:tr h="315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Tuesday, Dec. 16th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4 calling birds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Wings $10 dine in only 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117873663"/>
                  </a:ext>
                </a:extLst>
              </a:tr>
              <a:tr h="2618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Wednesday, Dec. 17th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5 golden rings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$5 draft beers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453552307"/>
                  </a:ext>
                </a:extLst>
              </a:tr>
              <a:tr h="3927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Thursday, Dec. 18th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6 geese a-laying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$6 Grey Goose Mixed Drinks (not martinis!)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Gift card giveaways all day in the tavern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948383013"/>
                  </a:ext>
                </a:extLst>
              </a:tr>
              <a:tr h="147045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Friday, Dec. 19th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7 swans a-swimming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$7 Asparagus Fries or Truffle Parm Fries 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Check-In (QV) today &amp; 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Get $7 reward dollars 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(use by 12/31)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12D Asparagus Fries = 37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12D Truffle Fries = 14</a:t>
                      </a:r>
                    </a:p>
                    <a:p>
                      <a:pPr algn="ctr" fontAlgn="ctr">
                        <a:buNone/>
                      </a:pP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 Reward Dollars • Overview: Guests who checked in on 12/19 earned $7 • Expiration: 12/31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Accounts Earning 919 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Accounts Redeeming 298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Accounts Expiring 621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Redemption Rate 32.40% 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Redeemed $2,086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 the accounts who earned $7 dollars, 32% of them redeemed them before it expired 12/31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1588883811"/>
                  </a:ext>
                </a:extLst>
              </a:tr>
              <a:tr h="2618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Saturday, Dec. 20th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8 maids a-milking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Crème </a:t>
                      </a:r>
                      <a:r>
                        <a:rPr lang="en-US" sz="900" u="none" strike="noStrike" dirty="0" err="1">
                          <a:effectLst/>
                        </a:rPr>
                        <a:t>Brulee</a:t>
                      </a:r>
                      <a:r>
                        <a:rPr lang="en-US" sz="900" u="none" strike="noStrike" dirty="0">
                          <a:effectLst/>
                        </a:rPr>
                        <a:t> for $8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1427053279"/>
                  </a:ext>
                </a:extLst>
              </a:tr>
              <a:tr h="2618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Sunday, Dec. 21st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9 ladies dancing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All Day Girl Dinner special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239900658"/>
                  </a:ext>
                </a:extLst>
              </a:tr>
              <a:tr h="2618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Monday, Dec. 22nd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10 lords a-leaping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$10 off $30 to all insiders for the day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683 redeemed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441381399"/>
                  </a:ext>
                </a:extLst>
              </a:tr>
              <a:tr h="3927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Tuesday, Dec. 23rd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11 pipers piping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Piping Hot Bowl of Shrimp &amp; Corn Chowder (just a feature, no deal)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rang in under 12 Days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rang in in other categories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3948525459"/>
                  </a:ext>
                </a:extLst>
              </a:tr>
              <a:tr h="65456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>
                          <a:effectLst/>
                        </a:rPr>
                        <a:t>Wednesday , Dec. 24th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u="none" strike="noStrike" dirty="0">
                          <a:effectLst/>
                        </a:rPr>
                        <a:t>12 drummers drumming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12 Marlow’s dinners, one each month in 2025 $60 each 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Can register to win by checking in the last 11 days or via </a:t>
                      </a:r>
                      <a:r>
                        <a:rPr lang="en-US" sz="900" u="none" strike="noStrike" dirty="0" err="1">
                          <a:effectLst/>
                        </a:rPr>
                        <a:t>jotform</a:t>
                      </a:r>
                      <a:r>
                        <a:rPr lang="en-US" sz="900" u="none" strike="noStrike" dirty="0">
                          <a:effectLst/>
                        </a:rPr>
                        <a:t>, 1 winner per tavern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1801 submissions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winner per tavern</a:t>
                      </a:r>
                    </a:p>
                  </a:txBody>
                  <a:tcPr marL="5272" marR="5272" marT="5272" marB="0" anchor="ctr"/>
                </a:tc>
                <a:extLst>
                  <a:ext uri="{0D108BD9-81ED-4DB2-BD59-A6C34878D82A}">
                    <a16:rowId xmlns:a16="http://schemas.microsoft.com/office/drawing/2014/main" val="870711145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8CB9313B-8697-B23B-2F01-51B9099A119B}"/>
              </a:ext>
            </a:extLst>
          </p:cNvPr>
          <p:cNvSpPr txBox="1">
            <a:spLocks/>
          </p:cNvSpPr>
          <p:nvPr/>
        </p:nvSpPr>
        <p:spPr>
          <a:xfrm>
            <a:off x="138389" y="73703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12 Days of Marlow’s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65C963-5063-4255-51B6-44195A1EA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7017"/>
              </p:ext>
            </p:extLst>
          </p:nvPr>
        </p:nvGraphicFramePr>
        <p:xfrm>
          <a:off x="7793013" y="626430"/>
          <a:ext cx="2154291" cy="6029697"/>
        </p:xfrm>
        <a:graphic>
          <a:graphicData uri="http://schemas.openxmlformats.org/drawingml/2006/table">
            <a:tbl>
              <a:tblPr/>
              <a:tblGrid>
                <a:gridCol w="718097">
                  <a:extLst>
                    <a:ext uri="{9D8B030D-6E8A-4147-A177-3AD203B41FA5}">
                      <a16:colId xmlns:a16="http://schemas.microsoft.com/office/drawing/2014/main" val="1138691568"/>
                    </a:ext>
                  </a:extLst>
                </a:gridCol>
                <a:gridCol w="718097">
                  <a:extLst>
                    <a:ext uri="{9D8B030D-6E8A-4147-A177-3AD203B41FA5}">
                      <a16:colId xmlns:a16="http://schemas.microsoft.com/office/drawing/2014/main" val="365964265"/>
                    </a:ext>
                  </a:extLst>
                </a:gridCol>
                <a:gridCol w="718097">
                  <a:extLst>
                    <a:ext uri="{9D8B030D-6E8A-4147-A177-3AD203B41FA5}">
                      <a16:colId xmlns:a16="http://schemas.microsoft.com/office/drawing/2014/main" val="3047953176"/>
                    </a:ext>
                  </a:extLst>
                </a:gridCol>
              </a:tblGrid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12/30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12/31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270852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$7,200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$5,800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692554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M2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$1,850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$2,700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614570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M3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$600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310603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M4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$600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$1,300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382162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$400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528707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M6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$1,300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84018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M7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$4,100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$2,200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532473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M8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$1,700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145774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M9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$1,025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$2,400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348168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M13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$2,625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$1,300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79092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M14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$3,000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951873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$4,105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$3,100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415569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M16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$3,500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$2,150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418171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M17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$600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$400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726121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M18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$2,500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$1,400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37011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MO3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10248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MO4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$600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546447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MO5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$700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$2,800</a:t>
                      </a:r>
                    </a:p>
                  </a:txBody>
                  <a:tcPr marL="23478" marR="23478" marT="15652" marB="1565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941740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206724C-A01B-53F5-0738-22F7745BF13D}"/>
              </a:ext>
            </a:extLst>
          </p:cNvPr>
          <p:cNvSpPr txBox="1">
            <a:spLocks/>
          </p:cNvSpPr>
          <p:nvPr/>
        </p:nvSpPr>
        <p:spPr>
          <a:xfrm>
            <a:off x="7674355" y="50963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Gift Card Sales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548CA0-72C4-1CBF-8451-B3A18961896F}"/>
              </a:ext>
            </a:extLst>
          </p:cNvPr>
          <p:cNvSpPr txBox="1">
            <a:spLocks/>
          </p:cNvSpPr>
          <p:nvPr/>
        </p:nvSpPr>
        <p:spPr>
          <a:xfrm>
            <a:off x="10065962" y="50962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$10 Bonuses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81DDCA1-4907-1467-3068-7E7CE3C1B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043976"/>
              </p:ext>
            </p:extLst>
          </p:nvPr>
        </p:nvGraphicFramePr>
        <p:xfrm>
          <a:off x="10184620" y="602034"/>
          <a:ext cx="1868992" cy="3754560"/>
        </p:xfrm>
        <a:graphic>
          <a:graphicData uri="http://schemas.openxmlformats.org/drawingml/2006/table">
            <a:tbl>
              <a:tblPr/>
              <a:tblGrid>
                <a:gridCol w="934496">
                  <a:extLst>
                    <a:ext uri="{9D8B030D-6E8A-4147-A177-3AD203B41FA5}">
                      <a16:colId xmlns:a16="http://schemas.microsoft.com/office/drawing/2014/main" val="1138691568"/>
                    </a:ext>
                  </a:extLst>
                </a:gridCol>
                <a:gridCol w="934496">
                  <a:extLst>
                    <a:ext uri="{9D8B030D-6E8A-4147-A177-3AD203B41FA5}">
                      <a16:colId xmlns:a16="http://schemas.microsoft.com/office/drawing/2014/main" val="365964265"/>
                    </a:ext>
                  </a:extLst>
                </a:gridCol>
              </a:tblGrid>
              <a:tr h="36061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Bonuses Earned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</a:rPr>
                        <a:t># of Accounts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270852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$10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180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692554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$20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30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614570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$30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310603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$40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8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382162"/>
                  </a:ext>
                </a:extLst>
              </a:tr>
              <a:tr h="22823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b="0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528707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$60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84018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$70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532473"/>
                  </a:ext>
                </a:extLst>
              </a:tr>
              <a:tr h="35090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$80</a:t>
                      </a:r>
                    </a:p>
                  </a:txBody>
                  <a:tcPr marL="23478" marR="23478" marT="15652" marB="15652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400" dirty="0">
                          <a:effectLst/>
                        </a:rPr>
                        <a:t>1</a:t>
                      </a: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145774"/>
                  </a:ext>
                </a:extLst>
              </a:tr>
              <a:tr h="701802"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050" dirty="0">
                          <a:effectLst/>
                        </a:rPr>
                        <a:t>Does not include guests that had rewards added after the fact that were not checked in correctly.</a:t>
                      </a:r>
                    </a:p>
                  </a:txBody>
                  <a:tcPr marL="23478" marR="23478" marT="15652" marB="15652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>
                        <a:buNone/>
                      </a:pPr>
                      <a:endParaRPr lang="en-US" sz="1400" dirty="0">
                        <a:effectLst/>
                      </a:endParaRPr>
                    </a:p>
                  </a:txBody>
                  <a:tcPr marL="23478" marR="23478" marT="15652" marB="1565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348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180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B1FD1-B5C8-F69E-18D7-F5C88E8C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5979-E065-F973-2EC0-3F8C6DE430D2}"/>
              </a:ext>
            </a:extLst>
          </p:cNvPr>
          <p:cNvSpPr txBox="1">
            <a:spLocks/>
          </p:cNvSpPr>
          <p:nvPr/>
        </p:nvSpPr>
        <p:spPr>
          <a:xfrm>
            <a:off x="386217" y="401459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Reward Redemptions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25EF23-4E49-83E8-81B5-A6E557BBA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24181"/>
              </p:ext>
            </p:extLst>
          </p:nvPr>
        </p:nvGraphicFramePr>
        <p:xfrm>
          <a:off x="386217" y="1184463"/>
          <a:ext cx="11428794" cy="5272078"/>
        </p:xfrm>
        <a:graphic>
          <a:graphicData uri="http://schemas.openxmlformats.org/drawingml/2006/table">
            <a:tbl>
              <a:tblPr/>
              <a:tblGrid>
                <a:gridCol w="2291663">
                  <a:extLst>
                    <a:ext uri="{9D8B030D-6E8A-4147-A177-3AD203B41FA5}">
                      <a16:colId xmlns:a16="http://schemas.microsoft.com/office/drawing/2014/main" val="3151212747"/>
                    </a:ext>
                  </a:extLst>
                </a:gridCol>
                <a:gridCol w="900428">
                  <a:extLst>
                    <a:ext uri="{9D8B030D-6E8A-4147-A177-3AD203B41FA5}">
                      <a16:colId xmlns:a16="http://schemas.microsoft.com/office/drawing/2014/main" val="2308178096"/>
                    </a:ext>
                  </a:extLst>
                </a:gridCol>
                <a:gridCol w="811861">
                  <a:extLst>
                    <a:ext uri="{9D8B030D-6E8A-4147-A177-3AD203B41FA5}">
                      <a16:colId xmlns:a16="http://schemas.microsoft.com/office/drawing/2014/main" val="2172619697"/>
                    </a:ext>
                  </a:extLst>
                </a:gridCol>
                <a:gridCol w="900428">
                  <a:extLst>
                    <a:ext uri="{9D8B030D-6E8A-4147-A177-3AD203B41FA5}">
                      <a16:colId xmlns:a16="http://schemas.microsoft.com/office/drawing/2014/main" val="3124589994"/>
                    </a:ext>
                  </a:extLst>
                </a:gridCol>
                <a:gridCol w="1210412">
                  <a:extLst>
                    <a:ext uri="{9D8B030D-6E8A-4147-A177-3AD203B41FA5}">
                      <a16:colId xmlns:a16="http://schemas.microsoft.com/office/drawing/2014/main" val="3175516112"/>
                    </a:ext>
                  </a:extLst>
                </a:gridCol>
                <a:gridCol w="1210412">
                  <a:extLst>
                    <a:ext uri="{9D8B030D-6E8A-4147-A177-3AD203B41FA5}">
                      <a16:colId xmlns:a16="http://schemas.microsoft.com/office/drawing/2014/main" val="30949810"/>
                    </a:ext>
                  </a:extLst>
                </a:gridCol>
                <a:gridCol w="2538912">
                  <a:extLst>
                    <a:ext uri="{9D8B030D-6E8A-4147-A177-3AD203B41FA5}">
                      <a16:colId xmlns:a16="http://schemas.microsoft.com/office/drawing/2014/main" val="1181550913"/>
                    </a:ext>
                  </a:extLst>
                </a:gridCol>
                <a:gridCol w="1564678">
                  <a:extLst>
                    <a:ext uri="{9D8B030D-6E8A-4147-A177-3AD203B41FA5}">
                      <a16:colId xmlns:a16="http://schemas.microsoft.com/office/drawing/2014/main" val="3769126253"/>
                    </a:ext>
                  </a:extLst>
                </a:gridCol>
              </a:tblGrid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Reward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Earned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Redeemed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Outstanding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Redemption Rate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Outstanding Rate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Dollars Spent per Redemption Check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Redeem Dollars Spent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999275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$10 off $30 - SIGN UP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279437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$44.53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$820,920.12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539503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 for 6 Wine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2857100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$50.09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$82,394.53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828072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RWB Burger W/$15 Purchase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226470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$34.00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$35,017.33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887358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Draft Beer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374387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$39.75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$50,797.77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266749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$15 off $30 - BIRTHDAY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216411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17730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24506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$41.48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$734,420.61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391108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Dessert with $50 Spend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61896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$73.07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$37,482.84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5490471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Comp Bread Pudding w $30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19379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$52.81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$9,663.62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8687694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Loyalty Item Up To $20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52555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41443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$37.24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$1,530,210.11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818979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 off $15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$43.35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$45,557.05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93354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Reward Dollars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108406.44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59293.96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3899.98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$40.29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$160,502.93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24292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$10 off $20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$37.71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$17,912.62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535901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Complimentary Bubbles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$36.32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$5,484.36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476143"/>
                  </a:ext>
                </a:extLst>
              </a:tr>
              <a:tr h="3765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$10 off $30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$83.08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$249.25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641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76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5CEFD9-C754-874A-54AA-C1A4342D480E}"/>
              </a:ext>
            </a:extLst>
          </p:cNvPr>
          <p:cNvSpPr txBox="1">
            <a:spLocks/>
          </p:cNvSpPr>
          <p:nvPr/>
        </p:nvSpPr>
        <p:spPr>
          <a:xfrm>
            <a:off x="482470" y="401459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Check Ins &amp; Spend by Tavern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A337A80-96A2-8457-A852-522F1F497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80351"/>
              </p:ext>
            </p:extLst>
          </p:nvPr>
        </p:nvGraphicFramePr>
        <p:xfrm>
          <a:off x="580503" y="1111632"/>
          <a:ext cx="11306697" cy="5573365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{5C22544A-7EE6-4342-B048-85BDC9FD1C3A}</a:tableStyleId>
              </a:tblPr>
              <a:tblGrid>
                <a:gridCol w="1593600">
                  <a:extLst>
                    <a:ext uri="{9D8B030D-6E8A-4147-A177-3AD203B41FA5}">
                      <a16:colId xmlns:a16="http://schemas.microsoft.com/office/drawing/2014/main" val="1605164104"/>
                    </a:ext>
                  </a:extLst>
                </a:gridCol>
                <a:gridCol w="2498008">
                  <a:extLst>
                    <a:ext uri="{9D8B030D-6E8A-4147-A177-3AD203B41FA5}">
                      <a16:colId xmlns:a16="http://schemas.microsoft.com/office/drawing/2014/main" val="3084685486"/>
                    </a:ext>
                  </a:extLst>
                </a:gridCol>
                <a:gridCol w="3218489">
                  <a:extLst>
                    <a:ext uri="{9D8B030D-6E8A-4147-A177-3AD203B41FA5}">
                      <a16:colId xmlns:a16="http://schemas.microsoft.com/office/drawing/2014/main" val="1611412272"/>
                    </a:ext>
                  </a:extLst>
                </a:gridCol>
                <a:gridCol w="1998300">
                  <a:extLst>
                    <a:ext uri="{9D8B030D-6E8A-4147-A177-3AD203B41FA5}">
                      <a16:colId xmlns:a16="http://schemas.microsoft.com/office/drawing/2014/main" val="2363116213"/>
                    </a:ext>
                  </a:extLst>
                </a:gridCol>
                <a:gridCol w="1998300">
                  <a:extLst>
                    <a:ext uri="{9D8B030D-6E8A-4147-A177-3AD203B41FA5}">
                      <a16:colId xmlns:a16="http://schemas.microsoft.com/office/drawing/2014/main" val="1883891294"/>
                    </a:ext>
                  </a:extLst>
                </a:gridCol>
              </a:tblGrid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cap="none" spc="0" dirty="0">
                          <a:solidFill>
                            <a:schemeClr val="bg1"/>
                          </a:solidFill>
                          <a:effectLst/>
                        </a:rPr>
                        <a:t>Tavern</a:t>
                      </a:r>
                      <a:endParaRPr lang="en-US" sz="1400" b="0" i="0" u="none" strike="noStrike" cap="none" spc="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cap="none" spc="0">
                          <a:solidFill>
                            <a:schemeClr val="bg1"/>
                          </a:solidFill>
                          <a:effectLst/>
                        </a:rPr>
                        <a:t>2025 Check Ins</a:t>
                      </a:r>
                      <a:endParaRPr lang="en-US" sz="1400" b="0" i="0" u="none" strike="noStrike" cap="none" spc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cap="none" spc="0">
                          <a:solidFill>
                            <a:schemeClr val="bg1"/>
                          </a:solidFill>
                          <a:effectLst/>
                        </a:rPr>
                        <a:t>2025 Insider Spend</a:t>
                      </a:r>
                      <a:endParaRPr lang="en-US" sz="1400" b="0" i="0" u="none" strike="noStrike" cap="none" spc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u="none" strike="noStrike" cap="none" spc="0" dirty="0">
                          <a:solidFill>
                            <a:schemeClr val="bg1"/>
                          </a:solidFill>
                          <a:effectLst/>
                        </a:rPr>
                        <a:t>Spend per Visit</a:t>
                      </a:r>
                      <a:endParaRPr lang="en-US" sz="1400" b="0" i="0" u="none" strike="noStrike" cap="none" spc="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Checked In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599464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M1ALPH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21203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$1,043,614.13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$49.22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381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713452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M15ROS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20716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$958,327.41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$46.26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195498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M2VIN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20033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$890,664.60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$44.46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19%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8122366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M8CUMM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17345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$869,245.13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$50.12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11%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029301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M13AVAL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17307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$745,142.55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$43.05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11%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6047016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M14WOOD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16609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$752,233.00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$45.29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14%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734199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M16SP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13803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$682,524.97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$49.45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901345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M7EC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12962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$597,522.56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$46.10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13%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66949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M6DUL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12079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$547,692.14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$45.34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3055687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M9DUN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12077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$516,740.93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$42.79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15%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63786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M4KENN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11262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$521,224.53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$46.28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716021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MO5OV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10569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$492,906.54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$46.64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163355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M17BRH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10442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$433,022.05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$41.47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22 %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804048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M3MID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10376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$386,825.34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$37.28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605628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MO3WL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9049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$454,971.88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$50.28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719633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M18PCOR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8821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$365,872.67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$41.48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137241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M5NOR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7987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$329,966.60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$41.31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827911"/>
                  </a:ext>
                </a:extLst>
              </a:tr>
              <a:tr h="2933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MO4LV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6306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$329,907.80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$52.32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</a:rPr>
                        <a:t>13%</a:t>
                      </a:r>
                    </a:p>
                  </a:txBody>
                  <a:tcPr marL="51841" marR="4552" marT="39878" marB="39878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80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19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739122-CCDE-3C4B-D7A9-649DFBBF6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71515"/>
              </p:ext>
            </p:extLst>
          </p:nvPr>
        </p:nvGraphicFramePr>
        <p:xfrm>
          <a:off x="397043" y="1118937"/>
          <a:ext cx="11490155" cy="5727603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603910">
                  <a:extLst>
                    <a:ext uri="{9D8B030D-6E8A-4147-A177-3AD203B41FA5}">
                      <a16:colId xmlns:a16="http://schemas.microsoft.com/office/drawing/2014/main" val="1509609185"/>
                    </a:ext>
                  </a:extLst>
                </a:gridCol>
                <a:gridCol w="2018126">
                  <a:extLst>
                    <a:ext uri="{9D8B030D-6E8A-4147-A177-3AD203B41FA5}">
                      <a16:colId xmlns:a16="http://schemas.microsoft.com/office/drawing/2014/main" val="2916331638"/>
                    </a:ext>
                  </a:extLst>
                </a:gridCol>
                <a:gridCol w="1207806">
                  <a:extLst>
                    <a:ext uri="{9D8B030D-6E8A-4147-A177-3AD203B41FA5}">
                      <a16:colId xmlns:a16="http://schemas.microsoft.com/office/drawing/2014/main" val="1364958973"/>
                    </a:ext>
                  </a:extLst>
                </a:gridCol>
                <a:gridCol w="1207806">
                  <a:extLst>
                    <a:ext uri="{9D8B030D-6E8A-4147-A177-3AD203B41FA5}">
                      <a16:colId xmlns:a16="http://schemas.microsoft.com/office/drawing/2014/main" val="3044040195"/>
                    </a:ext>
                  </a:extLst>
                </a:gridCol>
                <a:gridCol w="1207806">
                  <a:extLst>
                    <a:ext uri="{9D8B030D-6E8A-4147-A177-3AD203B41FA5}">
                      <a16:colId xmlns:a16="http://schemas.microsoft.com/office/drawing/2014/main" val="121390647"/>
                    </a:ext>
                  </a:extLst>
                </a:gridCol>
                <a:gridCol w="1207806">
                  <a:extLst>
                    <a:ext uri="{9D8B030D-6E8A-4147-A177-3AD203B41FA5}">
                      <a16:colId xmlns:a16="http://schemas.microsoft.com/office/drawing/2014/main" val="2870673569"/>
                    </a:ext>
                  </a:extLst>
                </a:gridCol>
                <a:gridCol w="1207806">
                  <a:extLst>
                    <a:ext uri="{9D8B030D-6E8A-4147-A177-3AD203B41FA5}">
                      <a16:colId xmlns:a16="http://schemas.microsoft.com/office/drawing/2014/main" val="1062490002"/>
                    </a:ext>
                  </a:extLst>
                </a:gridCol>
                <a:gridCol w="1829089">
                  <a:extLst>
                    <a:ext uri="{9D8B030D-6E8A-4147-A177-3AD203B41FA5}">
                      <a16:colId xmlns:a16="http://schemas.microsoft.com/office/drawing/2014/main" val="1826326832"/>
                    </a:ext>
                  </a:extLst>
                </a:gridCol>
              </a:tblGrid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New Insiders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2020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2021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2022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2023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2024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2025</a:t>
                      </a:r>
                      <a:endParaRPr lang="en-US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Total EOY 2025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879449144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Year of Inception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942631307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M6DUL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29598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481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2467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36495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535314897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M4KENN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20541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263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1532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25046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005989147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M2VIN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17558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935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1687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22524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181667337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M13AVAL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10713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1310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1828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17294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3694617211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M8CUMM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10651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1849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1884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16355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3588186733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MO4LV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9241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615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1393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13528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728082769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M3MID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7216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958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1971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12053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9859484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MO5OV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6828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493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11479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476676452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M7EC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6826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625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1181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10707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575649109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M5NOR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6738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11122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721610669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M14WOOD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5920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1531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2363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11902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30776049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M1ALPH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5576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1464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10917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935925542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MO3WL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4890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758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936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1278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10422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1458325543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M9DUN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4356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417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7167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597174885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M17BRH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3861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612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1064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7640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026222440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M15ROS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3467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1472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7980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3028240970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M16SP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2723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313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5204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714423909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M18PCOR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536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303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591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4893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285147775"/>
                  </a:ext>
                </a:extLst>
              </a:tr>
              <a:tr h="2727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413" marR="12413" marT="12413" marB="0" anchor="b"/>
                </a:tc>
                <a:extLst>
                  <a:ext uri="{0D108BD9-81ED-4DB2-BD59-A6C34878D82A}">
                    <a16:rowId xmlns:a16="http://schemas.microsoft.com/office/drawing/2014/main" val="364233917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2B7FB027-2EE3-7432-38ED-A048B60E9960}"/>
              </a:ext>
            </a:extLst>
          </p:cNvPr>
          <p:cNvSpPr txBox="1">
            <a:spLocks/>
          </p:cNvSpPr>
          <p:nvPr/>
        </p:nvSpPr>
        <p:spPr>
          <a:xfrm>
            <a:off x="292771" y="284203"/>
            <a:ext cx="9144000" cy="58207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New Insiders by Year</a:t>
            </a:r>
          </a:p>
        </p:txBody>
      </p:sp>
    </p:spTree>
    <p:extLst>
      <p:ext uri="{BB962C8B-B14F-4D97-AF65-F5344CB8AC3E}">
        <p14:creationId xmlns:p14="http://schemas.microsoft.com/office/powerpoint/2010/main" val="381651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933E1-003F-F649-4281-207A6D6C47C9}"/>
              </a:ext>
            </a:extLst>
          </p:cNvPr>
          <p:cNvSpPr txBox="1">
            <a:spLocks/>
          </p:cNvSpPr>
          <p:nvPr/>
        </p:nvSpPr>
        <p:spPr>
          <a:xfrm>
            <a:off x="386217" y="401459"/>
            <a:ext cx="10909640" cy="5754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% of Dine In Guests Checked In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70C20AB-8B2F-D863-9248-74CFF9F30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335597"/>
              </p:ext>
            </p:extLst>
          </p:nvPr>
        </p:nvGraphicFramePr>
        <p:xfrm>
          <a:off x="482470" y="1214313"/>
          <a:ext cx="10335994" cy="524222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34423">
                  <a:extLst>
                    <a:ext uri="{9D8B030D-6E8A-4147-A177-3AD203B41FA5}">
                      <a16:colId xmlns:a16="http://schemas.microsoft.com/office/drawing/2014/main" val="1196747903"/>
                    </a:ext>
                  </a:extLst>
                </a:gridCol>
                <a:gridCol w="3107704">
                  <a:extLst>
                    <a:ext uri="{9D8B030D-6E8A-4147-A177-3AD203B41FA5}">
                      <a16:colId xmlns:a16="http://schemas.microsoft.com/office/drawing/2014/main" val="1333865508"/>
                    </a:ext>
                  </a:extLst>
                </a:gridCol>
                <a:gridCol w="3222804">
                  <a:extLst>
                    <a:ext uri="{9D8B030D-6E8A-4147-A177-3AD203B41FA5}">
                      <a16:colId xmlns:a16="http://schemas.microsoft.com/office/drawing/2014/main" val="2552642216"/>
                    </a:ext>
                  </a:extLst>
                </a:gridCol>
                <a:gridCol w="2371063">
                  <a:extLst>
                    <a:ext uri="{9D8B030D-6E8A-4147-A177-3AD203B41FA5}">
                      <a16:colId xmlns:a16="http://schemas.microsoft.com/office/drawing/2014/main" val="2216750558"/>
                    </a:ext>
                  </a:extLst>
                </a:gridCol>
              </a:tblGrid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Tavern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 Check Ins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Dine In Guests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Checked In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8514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M15ROS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20716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83819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575771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M1ALPH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21203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92334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09496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MO5OV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10569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46597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53777785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M17BRH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10442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47375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22%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202638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M16SP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13803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69773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79761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M2VIN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20033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105015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1113272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M9DUN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12077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80783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1189439"/>
                  </a:ext>
                </a:extLst>
              </a:tr>
              <a:tr h="26326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M14WOOD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16609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118478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793259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M7EC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12962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99345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6181786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MO4LV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6306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49853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602207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M13AVAL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153142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4518659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M8CUMM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17345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157683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995527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M3MID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10376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107249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177458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M4KENN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11262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117666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53530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MO3WL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9049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109355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8407053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M5NOR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7987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97558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550699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M18PCOR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8821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108096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3932249"/>
                  </a:ext>
                </a:extLst>
              </a:tr>
              <a:tr h="276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M6DUL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12079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153085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149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43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1520</Words>
  <Application>Microsoft Macintosh PowerPoint</Application>
  <PresentationFormat>Widescreen</PresentationFormat>
  <Paragraphs>795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Aptos Narrow</vt:lpstr>
      <vt:lpstr>Arial</vt:lpstr>
      <vt:lpstr>Calibri</vt:lpstr>
      <vt:lpstr>Office Theme</vt:lpstr>
      <vt:lpstr>2025 Year End Reports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Marilyn Ferrell</dc:creator>
  <cp:lastModifiedBy>Marilyn Ferrell</cp:lastModifiedBy>
  <cp:revision>9</cp:revision>
  <dcterms:created xsi:type="dcterms:W3CDTF">2026-01-05T21:25:52Z</dcterms:created>
  <dcterms:modified xsi:type="dcterms:W3CDTF">2026-01-20T20:06:10Z</dcterms:modified>
</cp:coreProperties>
</file>